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Montserrat Medium"/>
      <p:regular r:id="rId18"/>
      <p:bold r:id="rId19"/>
      <p:italic r:id="rId20"/>
      <p:boldItalic r:id="rId21"/>
    </p:embeddedFont>
    <p:embeddedFont>
      <p:font typeface="Montserrat ExtraBold"/>
      <p:bold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MontserratMedium-regular.fntdata"/><Relationship Id="rId26" Type="http://schemas.openxmlformats.org/officeDocument/2006/relationships/customXml" Target="../customXml/item3.xml"/><Relationship Id="rId21" Type="http://schemas.openxmlformats.org/officeDocument/2006/relationships/font" Target="fonts/MontserratMedium-boldItalic.fntdata"/><Relationship Id="rId3" Type="http://schemas.openxmlformats.org/officeDocument/2006/relationships/slideMaster" Target="slideMasters/slide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Montserrat-boldItalic.fntdata"/><Relationship Id="rId25" Type="http://schemas.openxmlformats.org/officeDocument/2006/relationships/customXml" Target="../customXml/item2.xml"/><Relationship Id="rId20" Type="http://schemas.openxmlformats.org/officeDocument/2006/relationships/font" Target="fonts/MontserratMedium-italic.fntdata"/><Relationship Id="rId2" Type="http://schemas.openxmlformats.org/officeDocument/2006/relationships/presProps" Target="presProps.xml"/><Relationship Id="rId16" Type="http://schemas.openxmlformats.org/officeDocument/2006/relationships/font" Target="fonts/Montserrat-italic.fntdata"/><Relationship Id="rId1" Type="http://schemas.openxmlformats.org/officeDocument/2006/relationships/theme" Target="theme/theme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ustomXml" Target="../customXml/item1.xml"/><Relationship Id="rId23" Type="http://schemas.openxmlformats.org/officeDocument/2006/relationships/font" Target="fonts/MontserratExtraBold-boldItalic.fntdata"/><Relationship Id="rId5" Type="http://schemas.openxmlformats.org/officeDocument/2006/relationships/slide" Target="slides/slide1.xml"/><Relationship Id="rId15" Type="http://schemas.openxmlformats.org/officeDocument/2006/relationships/font" Target="fonts/Montserrat-bold.fntdata"/><Relationship Id="rId10" Type="http://schemas.openxmlformats.org/officeDocument/2006/relationships/slide" Target="slides/slide6.xml"/><Relationship Id="rId19" Type="http://schemas.openxmlformats.org/officeDocument/2006/relationships/font" Target="fonts/MontserratMedium-bold.fntdata"/><Relationship Id="rId22" Type="http://schemas.openxmlformats.org/officeDocument/2006/relationships/font" Target="fonts/MontserratExtraBold-bold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81de6d5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81de6d5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81de6d5c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81de6d5c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81de6d5c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81de6d5c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81de6d5c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81de6d5c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81de6d5c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81de6d5c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81de6d5c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81de6d5c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81de6d5c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81de6d5c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225600"/>
            <a:ext cx="4792200" cy="18795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CloudFront Security and Best Practices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606975" y="364650"/>
            <a:ext cx="57357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606975" y="1197425"/>
            <a:ext cx="47475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Versioning.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Using cache in new deployments.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Private buckets and origin access.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Control access to content.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Alternate Domain Names.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Geo Restriction.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Price range.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68" name="Google Shape;168;p37"/>
          <p:cNvPicPr preferRelativeResize="0"/>
          <p:nvPr/>
        </p:nvPicPr>
        <p:blipFill rotWithShape="1">
          <a:blip r:embed="rId3">
            <a:alphaModFix/>
          </a:blip>
          <a:srcRect b="39323" l="41055" r="39438" t="14754"/>
          <a:stretch/>
        </p:blipFill>
        <p:spPr>
          <a:xfrm>
            <a:off x="5719500" y="1247675"/>
            <a:ext cx="1905326" cy="19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8"/>
          <p:cNvSpPr txBox="1"/>
          <p:nvPr>
            <p:ph type="title"/>
          </p:nvPr>
        </p:nvSpPr>
        <p:spPr>
          <a:xfrm>
            <a:off x="526625" y="424925"/>
            <a:ext cx="57357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Versioning</a:t>
            </a:r>
            <a:endParaRPr/>
          </a:p>
        </p:txBody>
      </p:sp>
      <p:sp>
        <p:nvSpPr>
          <p:cNvPr id="174" name="Google Shape;174;p38"/>
          <p:cNvSpPr txBox="1"/>
          <p:nvPr>
            <p:ph idx="1" type="body"/>
          </p:nvPr>
        </p:nvSpPr>
        <p:spPr>
          <a:xfrm>
            <a:off x="618875" y="1246025"/>
            <a:ext cx="55512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Each object will be recognized as unique.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Quick modifications and rollbacks.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Use versioned file names.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Employ file versioning if we constantly update the files.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9"/>
          <p:cNvSpPr txBox="1"/>
          <p:nvPr>
            <p:ph type="title"/>
          </p:nvPr>
        </p:nvSpPr>
        <p:spPr>
          <a:xfrm>
            <a:off x="637125" y="445025"/>
            <a:ext cx="5735700" cy="4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Caching</a:t>
            </a:r>
            <a:endParaRPr/>
          </a:p>
        </p:txBody>
      </p:sp>
      <p:sp>
        <p:nvSpPr>
          <p:cNvPr id="180" name="Google Shape;180;p39"/>
          <p:cNvSpPr txBox="1"/>
          <p:nvPr>
            <p:ph idx="1" type="body"/>
          </p:nvPr>
        </p:nvSpPr>
        <p:spPr>
          <a:xfrm>
            <a:off x="637125" y="1235975"/>
            <a:ext cx="58524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Invalidate the cache.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CloudFront supports If-Modified-Since.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If-None-Match when an object in the cache has expired, most material can benefit from being cached.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0"/>
          <p:cNvSpPr txBox="1"/>
          <p:nvPr>
            <p:ph type="title"/>
          </p:nvPr>
        </p:nvSpPr>
        <p:spPr>
          <a:xfrm>
            <a:off x="512350" y="455075"/>
            <a:ext cx="60414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Private buckets &amp; Origin Access</a:t>
            </a:r>
            <a:endParaRPr/>
          </a:p>
        </p:txBody>
      </p:sp>
      <p:sp>
        <p:nvSpPr>
          <p:cNvPr id="186" name="Google Shape;186;p40"/>
          <p:cNvSpPr txBox="1"/>
          <p:nvPr>
            <p:ph idx="1" type="body"/>
          </p:nvPr>
        </p:nvSpPr>
        <p:spPr>
          <a:xfrm>
            <a:off x="634375" y="1330925"/>
            <a:ext cx="62973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Restrict public access to an Amazon S3 bucket.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Origin for a CloudFront distribution.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Using Origin Access Identity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Restrict access to content on S3.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K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eep secure via the Amazon S3 URL without going via CloudFront.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1"/>
          <p:cNvSpPr txBox="1"/>
          <p:nvPr>
            <p:ph type="title"/>
          </p:nvPr>
        </p:nvSpPr>
        <p:spPr>
          <a:xfrm>
            <a:off x="556750" y="455075"/>
            <a:ext cx="5735700" cy="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Access</a:t>
            </a:r>
            <a:endParaRPr/>
          </a:p>
        </p:txBody>
      </p:sp>
      <p:sp>
        <p:nvSpPr>
          <p:cNvPr id="192" name="Google Shape;192;p41"/>
          <p:cNvSpPr txBox="1"/>
          <p:nvPr>
            <p:ph idx="1" type="body"/>
          </p:nvPr>
        </p:nvSpPr>
        <p:spPr>
          <a:xfrm>
            <a:off x="608800" y="1155625"/>
            <a:ext cx="56316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CloudFront offers several solutions for safeguarding the content it distributes.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HTTPS connections.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CloudFront signed URLs or signed cookies to access the content.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Control access to your material using AWS WAF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2"/>
          <p:cNvSpPr txBox="1"/>
          <p:nvPr>
            <p:ph type="title"/>
          </p:nvPr>
        </p:nvSpPr>
        <p:spPr>
          <a:xfrm>
            <a:off x="556750" y="404850"/>
            <a:ext cx="57357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Alternate Domain Names</a:t>
            </a:r>
            <a:endParaRPr/>
          </a:p>
        </p:txBody>
      </p:sp>
      <p:sp>
        <p:nvSpPr>
          <p:cNvPr id="198" name="Google Shape;198;p42"/>
          <p:cNvSpPr txBox="1"/>
          <p:nvPr>
            <p:ph idx="1" type="body"/>
          </p:nvPr>
        </p:nvSpPr>
        <p:spPr>
          <a:xfrm>
            <a:off x="787825" y="1246025"/>
            <a:ext cx="50187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CNAME.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Used to link to objects using our custom domain name.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Supported by both web and RTMP versions.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Geo-restrictions</a:t>
            </a:r>
            <a:endParaRPr/>
          </a:p>
        </p:txBody>
      </p:sp>
      <p:sp>
        <p:nvSpPr>
          <p:cNvPr id="204" name="Google Shape;204;p43"/>
          <p:cNvSpPr txBox="1"/>
          <p:nvPr>
            <p:ph idx="1" type="body"/>
          </p:nvPr>
        </p:nvSpPr>
        <p:spPr>
          <a:xfrm>
            <a:off x="938500" y="1246025"/>
            <a:ext cx="56214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Allow or prevent users from accessing the content.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Allow or block users from accessing the content in a whitelist of countries.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Denied to people from a blacklist of countries.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4"/>
          <p:cNvSpPr txBox="1"/>
          <p:nvPr>
            <p:ph type="title"/>
          </p:nvPr>
        </p:nvSpPr>
        <p:spPr>
          <a:xfrm>
            <a:off x="687375" y="465125"/>
            <a:ext cx="57357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 Class</a:t>
            </a:r>
            <a:endParaRPr/>
          </a:p>
        </p:txBody>
      </p:sp>
      <p:sp>
        <p:nvSpPr>
          <p:cNvPr id="210" name="Google Shape;210;p44"/>
          <p:cNvSpPr txBox="1"/>
          <p:nvPr>
            <p:ph idx="1" type="body"/>
          </p:nvPr>
        </p:nvSpPr>
        <p:spPr>
          <a:xfrm>
            <a:off x="747625" y="1225950"/>
            <a:ext cx="62040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Fee paid for serving requests.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CloudFront edge locations are divided into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Geographical regions.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Divided into price classes.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All regions are included in the Default Price Class.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D6F6BAD3-139D-45E4-853D-B4BA47D906BE}"/>
</file>

<file path=customXml/itemProps2.xml><?xml version="1.0" encoding="utf-8"?>
<ds:datastoreItem xmlns:ds="http://schemas.openxmlformats.org/officeDocument/2006/customXml" ds:itemID="{4DEA47AA-0DF6-45AB-A8AB-5BFF71175B60}"/>
</file>

<file path=customXml/itemProps3.xml><?xml version="1.0" encoding="utf-8"?>
<ds:datastoreItem xmlns:ds="http://schemas.openxmlformats.org/officeDocument/2006/customXml" ds:itemID="{D4944D53-6266-46D7-9A69-FCDA41D00D6E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